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258" r:id="rId3"/>
    <p:sldId id="259" r:id="rId4"/>
    <p:sldId id="260" r:id="rId5"/>
    <p:sldId id="261" r:id="rId6"/>
    <p:sldId id="262" r:id="rId7"/>
    <p:sldId id="263" r:id="rId8"/>
    <p:sldId id="264" r:id="rId9"/>
    <p:sldId id="265" r:id="rId10"/>
    <p:sldId id="266" r:id="rId11"/>
    <p:sldId id="311" r:id="rId12"/>
    <p:sldId id="312" r:id="rId13"/>
    <p:sldId id="313" r:id="rId14"/>
    <p:sldId id="314" r:id="rId15"/>
    <p:sldId id="315" r:id="rId16"/>
    <p:sldId id="316" r:id="rId17"/>
    <p:sldId id="317" r:id="rId18"/>
    <p:sldId id="318" r:id="rId19"/>
    <p:sldId id="319" r:id="rId20"/>
    <p:sldId id="320" r:id="rId21"/>
    <p:sldId id="322" r:id="rId22"/>
    <p:sldId id="321" r:id="rId23"/>
    <p:sldId id="283" r:id="rId24"/>
    <p:sldId id="289" r:id="rId25"/>
    <p:sldId id="290" r:id="rId26"/>
    <p:sldId id="328" r:id="rId27"/>
    <p:sldId id="329" r:id="rId28"/>
    <p:sldId id="330" r:id="rId29"/>
    <p:sldId id="331" r:id="rId30"/>
    <p:sldId id="332" r:id="rId31"/>
    <p:sldId id="334" r:id="rId32"/>
    <p:sldId id="335" r:id="rId33"/>
    <p:sldId id="337" r:id="rId34"/>
    <p:sldId id="338" r:id="rId35"/>
    <p:sldId id="343" r:id="rId36"/>
    <p:sldId id="344" r:id="rId37"/>
    <p:sldId id="345" r:id="rId38"/>
    <p:sldId id="346" r:id="rId39"/>
    <p:sldId id="347" r:id="rId40"/>
    <p:sldId id="348" r:id="rId41"/>
    <p:sldId id="349" r:id="rId42"/>
    <p:sldId id="350" r:id="rId43"/>
    <p:sldId id="351" r:id="rId44"/>
    <p:sldId id="357" r:id="rId45"/>
    <p:sldId id="358" r:id="rId46"/>
    <p:sldId id="359" r:id="rId47"/>
    <p:sldId id="360" r:id="rId48"/>
    <p:sldId id="361" r:id="rId49"/>
    <p:sldId id="362" r:id="rId50"/>
    <p:sldId id="363" r:id="rId51"/>
    <p:sldId id="364" r:id="rId52"/>
    <p:sldId id="365"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7" d="100"/>
          <a:sy n="87" d="100"/>
        </p:scale>
        <p:origin x="1464" y="6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753773-403F-4159-B1A2-50063AED67DA}" type="datetimeFigureOut">
              <a:rPr lang="en-IN" smtClean="0"/>
              <a:t>10-12-2022</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B0FBD4-7872-4FD9-973A-CC8C9088F4A8}" type="slidenum">
              <a:rPr lang="en-IN" smtClean="0"/>
              <a:t>‹#›</a:t>
            </a:fld>
            <a:endParaRPr lang="en-IN"/>
          </a:p>
        </p:txBody>
      </p:sp>
    </p:spTree>
    <p:extLst>
      <p:ext uri="{BB962C8B-B14F-4D97-AF65-F5344CB8AC3E}">
        <p14:creationId xmlns:p14="http://schemas.microsoft.com/office/powerpoint/2010/main" val="783045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5D9B51F6-622F-46AF-9A84-820E1B0531AA}" type="slidenum">
              <a:rPr lang="en-US" sz="1200" b="0">
                <a:latin typeface="Times New Roman" panose="02020603050405020304" pitchFamily="18" charset="0"/>
              </a:rPr>
              <a:pPr/>
              <a:t>24</a:t>
            </a:fld>
            <a:endParaRPr lang="en-US" sz="1200" b="0">
              <a:latin typeface="Times New Roman" panose="02020603050405020304" pitchFamily="18"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1674897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27C1B971-4A47-46D7-8175-C61AE18ED281}" type="slidenum">
              <a:rPr lang="en-US" sz="1200" b="0">
                <a:latin typeface="Times New Roman" panose="02020603050405020304" pitchFamily="18" charset="0"/>
              </a:rPr>
              <a:pPr/>
              <a:t>25</a:t>
            </a:fld>
            <a:endParaRPr lang="en-US" sz="1200" b="0">
              <a:latin typeface="Times New Roman" panose="02020603050405020304" pitchFamily="18"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1578499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12/10/2022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Hash Table</a:t>
            </a:r>
            <a:endParaRPr lang="en-US" dirty="0"/>
          </a:p>
        </p:txBody>
      </p:sp>
      <p:sp>
        <p:nvSpPr>
          <p:cNvPr id="3" name="Subtitle 2"/>
          <p:cNvSpPr>
            <a:spLocks noGrp="1"/>
          </p:cNvSpPr>
          <p:nvPr>
            <p:ph type="subTitle" idx="1"/>
          </p:nvPr>
        </p:nvSpPr>
        <p:spPr/>
        <p:txBody>
          <a:bodyPr/>
          <a:lstStyle/>
          <a:p>
            <a:r>
              <a:rPr lang="en-US" dirty="0" smtClean="0"/>
              <a:t>Hash Table</a:t>
            </a:r>
            <a:endParaRPr lang="en-US" dirty="0"/>
          </a:p>
        </p:txBody>
      </p:sp>
    </p:spTree>
    <p:extLst>
      <p:ext uri="{BB962C8B-B14F-4D97-AF65-F5344CB8AC3E}">
        <p14:creationId xmlns:p14="http://schemas.microsoft.com/office/powerpoint/2010/main" val="3072579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33400" y="382138"/>
            <a:ext cx="8077200" cy="6018662"/>
          </a:xfrm>
          <a:prstGeom prst="rect">
            <a:avLst/>
          </a:prstGeom>
        </p:spPr>
      </p:pic>
    </p:spTree>
    <p:extLst>
      <p:ext uri="{BB962C8B-B14F-4D97-AF65-F5344CB8AC3E}">
        <p14:creationId xmlns:p14="http://schemas.microsoft.com/office/powerpoint/2010/main" val="1021066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7886700" cy="533400"/>
          </a:xfrm>
        </p:spPr>
        <p:txBody>
          <a:bodyPr>
            <a:normAutofit fontScale="90000"/>
          </a:bodyPr>
          <a:lstStyle/>
          <a:p>
            <a:r>
              <a:rPr lang="en-US" b="1" dirty="0" smtClean="0"/>
              <a:t>Methods of Hash Function</a:t>
            </a:r>
            <a:endParaRPr lang="en-US" b="1"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4800" y="838200"/>
            <a:ext cx="8743950" cy="6019800"/>
          </a:xfrm>
        </p:spPr>
      </p:pic>
    </p:spTree>
    <p:extLst>
      <p:ext uri="{BB962C8B-B14F-4D97-AF65-F5344CB8AC3E}">
        <p14:creationId xmlns:p14="http://schemas.microsoft.com/office/powerpoint/2010/main" val="107509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8408" y="457200"/>
            <a:ext cx="8605157" cy="6019800"/>
          </a:xfrm>
        </p:spPr>
      </p:pic>
    </p:spTree>
    <p:extLst>
      <p:ext uri="{BB962C8B-B14F-4D97-AF65-F5344CB8AC3E}">
        <p14:creationId xmlns:p14="http://schemas.microsoft.com/office/powerpoint/2010/main" val="15470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96678" y="228600"/>
            <a:ext cx="8514665" cy="3505200"/>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3733800"/>
            <a:ext cx="8514665" cy="3080657"/>
          </a:xfrm>
          <a:prstGeom prst="rect">
            <a:avLst/>
          </a:prstGeom>
        </p:spPr>
      </p:pic>
    </p:spTree>
    <p:extLst>
      <p:ext uri="{BB962C8B-B14F-4D97-AF65-F5344CB8AC3E}">
        <p14:creationId xmlns:p14="http://schemas.microsoft.com/office/powerpoint/2010/main" val="4119842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3286" y="685800"/>
            <a:ext cx="8678636" cy="5715000"/>
          </a:xfrm>
        </p:spPr>
      </p:pic>
    </p:spTree>
    <p:extLst>
      <p:ext uri="{BB962C8B-B14F-4D97-AF65-F5344CB8AC3E}">
        <p14:creationId xmlns:p14="http://schemas.microsoft.com/office/powerpoint/2010/main" val="60568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67393" y="762000"/>
            <a:ext cx="8548007" cy="5257800"/>
          </a:xfrm>
        </p:spPr>
      </p:pic>
    </p:spTree>
    <p:extLst>
      <p:ext uri="{BB962C8B-B14F-4D97-AF65-F5344CB8AC3E}">
        <p14:creationId xmlns:p14="http://schemas.microsoft.com/office/powerpoint/2010/main" val="459586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28650" y="762000"/>
            <a:ext cx="8098972" cy="4876800"/>
          </a:xfrm>
        </p:spPr>
      </p:pic>
    </p:spTree>
    <p:extLst>
      <p:ext uri="{BB962C8B-B14F-4D97-AF65-F5344CB8AC3E}">
        <p14:creationId xmlns:p14="http://schemas.microsoft.com/office/powerpoint/2010/main" val="40598785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1" y="381000"/>
            <a:ext cx="7886700" cy="685800"/>
          </a:xfrm>
        </p:spPr>
        <p:txBody>
          <a:bodyPr>
            <a:normAutofit fontScale="90000"/>
          </a:bodyPr>
          <a:lstStyle/>
          <a:p>
            <a:r>
              <a:rPr lang="en-US" dirty="0" smtClean="0"/>
              <a:t>Digit Analysis</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1295400"/>
            <a:ext cx="8381999" cy="5105400"/>
          </a:xfrm>
        </p:spPr>
      </p:pic>
    </p:spTree>
    <p:extLst>
      <p:ext uri="{BB962C8B-B14F-4D97-AF65-F5344CB8AC3E}">
        <p14:creationId xmlns:p14="http://schemas.microsoft.com/office/powerpoint/2010/main" val="561639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81000"/>
            <a:ext cx="7886700" cy="387464"/>
          </a:xfrm>
        </p:spPr>
        <p:txBody>
          <a:bodyPr>
            <a:normAutofit fontScale="90000"/>
          </a:bodyPr>
          <a:lstStyle/>
          <a:p>
            <a:r>
              <a:rPr lang="en-US" dirty="0" smtClean="0"/>
              <a:t>Rehashing</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28650" y="1066800"/>
            <a:ext cx="8172450" cy="5486400"/>
          </a:xfrm>
        </p:spPr>
      </p:pic>
    </p:spTree>
    <p:extLst>
      <p:ext uri="{BB962C8B-B14F-4D97-AF65-F5344CB8AC3E}">
        <p14:creationId xmlns:p14="http://schemas.microsoft.com/office/powerpoint/2010/main" val="11198863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9788" y="381000"/>
            <a:ext cx="8672569" cy="3584122"/>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3965122"/>
            <a:ext cx="8833757" cy="2664277"/>
          </a:xfrm>
          <a:prstGeom prst="rect">
            <a:avLst/>
          </a:prstGeom>
        </p:spPr>
      </p:pic>
    </p:spTree>
    <p:extLst>
      <p:ext uri="{BB962C8B-B14F-4D97-AF65-F5344CB8AC3E}">
        <p14:creationId xmlns:p14="http://schemas.microsoft.com/office/powerpoint/2010/main" val="2040555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14400" y="609600"/>
            <a:ext cx="7262941" cy="5029200"/>
          </a:xfrm>
          <a:prstGeom prst="rect">
            <a:avLst/>
          </a:prstGeom>
        </p:spPr>
      </p:pic>
    </p:spTree>
    <p:extLst>
      <p:ext uri="{BB962C8B-B14F-4D97-AF65-F5344CB8AC3E}">
        <p14:creationId xmlns:p14="http://schemas.microsoft.com/office/powerpoint/2010/main" val="630159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6571" y="381000"/>
            <a:ext cx="8409214" cy="6096000"/>
          </a:xfrm>
        </p:spPr>
      </p:pic>
    </p:spTree>
    <p:extLst>
      <p:ext uri="{BB962C8B-B14F-4D97-AF65-F5344CB8AC3E}">
        <p14:creationId xmlns:p14="http://schemas.microsoft.com/office/powerpoint/2010/main" val="35170856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00063" y="476016"/>
            <a:ext cx="7586235" cy="940031"/>
          </a:xfrm>
          <a:prstGeom prst="rect">
            <a:avLst/>
          </a:prstGeom>
        </p:spPr>
      </p:pic>
      <p:pic>
        <p:nvPicPr>
          <p:cNvPr id="5" name="Picture 4"/>
          <p:cNvPicPr>
            <a:picLocks noChangeAspect="1"/>
          </p:cNvPicPr>
          <p:nvPr/>
        </p:nvPicPr>
        <p:blipFill>
          <a:blip r:embed="rId3"/>
          <a:stretch>
            <a:fillRect/>
          </a:stretch>
        </p:blipFill>
        <p:spPr>
          <a:xfrm>
            <a:off x="634621" y="1416047"/>
            <a:ext cx="7554035" cy="4877508"/>
          </a:xfrm>
          <a:prstGeom prst="rect">
            <a:avLst/>
          </a:prstGeom>
        </p:spPr>
      </p:pic>
    </p:spTree>
    <p:extLst>
      <p:ext uri="{BB962C8B-B14F-4D97-AF65-F5344CB8AC3E}">
        <p14:creationId xmlns:p14="http://schemas.microsoft.com/office/powerpoint/2010/main" val="26410404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1911" y="228600"/>
            <a:ext cx="7886700" cy="395628"/>
          </a:xfrm>
        </p:spPr>
        <p:txBody>
          <a:bodyPr>
            <a:normAutofit fontScale="90000"/>
          </a:bodyPr>
          <a:lstStyle/>
          <a:p>
            <a:r>
              <a:rPr lang="en-US" dirty="0" smtClean="0"/>
              <a:t>Chaining</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6764" y="990600"/>
            <a:ext cx="8596994" cy="5333999"/>
          </a:xfrm>
        </p:spPr>
      </p:pic>
    </p:spTree>
    <p:extLst>
      <p:ext uri="{BB962C8B-B14F-4D97-AF65-F5344CB8AC3E}">
        <p14:creationId xmlns:p14="http://schemas.microsoft.com/office/powerpoint/2010/main" val="5828776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36904" y="299930"/>
            <a:ext cx="7635998" cy="2807391"/>
          </a:xfrm>
          <a:prstGeom prst="rect">
            <a:avLst/>
          </a:prstGeom>
        </p:spPr>
      </p:pic>
    </p:spTree>
    <p:extLst>
      <p:ext uri="{BB962C8B-B14F-4D97-AF65-F5344CB8AC3E}">
        <p14:creationId xmlns:p14="http://schemas.microsoft.com/office/powerpoint/2010/main" val="25165384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sz="1200">
                <a:solidFill>
                  <a:schemeClr val="bg2"/>
                </a:solidFill>
              </a:rPr>
              <a:t>13.</a:t>
            </a:r>
            <a:fld id="{E393403B-61AC-4B40-8CE6-A016A1298CAB}" type="slidenum">
              <a:rPr lang="en-US" sz="1200">
                <a:solidFill>
                  <a:schemeClr val="bg2"/>
                </a:solidFill>
              </a:rPr>
              <a:pPr/>
              <a:t>24</a:t>
            </a:fld>
            <a:endParaRPr lang="en-US" sz="1200">
              <a:solidFill>
                <a:schemeClr val="bg2"/>
              </a:solidFill>
            </a:endParaRPr>
          </a:p>
        </p:txBody>
      </p:sp>
      <p:sp>
        <p:nvSpPr>
          <p:cNvPr id="18437" name="Text Box 6"/>
          <p:cNvSpPr txBox="1">
            <a:spLocks noChangeArrowheads="1"/>
          </p:cNvSpPr>
          <p:nvPr/>
        </p:nvSpPr>
        <p:spPr bwMode="auto">
          <a:xfrm>
            <a:off x="130629" y="533400"/>
            <a:ext cx="2406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sz="2800">
                <a:solidFill>
                  <a:srgbClr val="660066"/>
                </a:solidFill>
                <a:latin typeface="Times New Roman" panose="02020603050405020304" pitchFamily="18" charset="0"/>
              </a:rPr>
              <a:t>Direct hashing</a:t>
            </a:r>
          </a:p>
        </p:txBody>
      </p:sp>
      <p:sp>
        <p:nvSpPr>
          <p:cNvPr id="18438" name="Rectangle 7"/>
          <p:cNvSpPr>
            <a:spLocks noChangeArrowheads="1"/>
          </p:cNvSpPr>
          <p:nvPr/>
        </p:nvSpPr>
        <p:spPr bwMode="auto">
          <a:xfrm>
            <a:off x="0" y="1447800"/>
            <a:ext cx="8915400" cy="26776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just"/>
            <a:r>
              <a:rPr lang="en-US" sz="2800" b="0" dirty="0">
                <a:latin typeface="Times New Roman" panose="02020603050405020304" pitchFamily="18" charset="0"/>
              </a:rPr>
              <a:t>In direct hashing, the key is the data file address without any algorithmic manipulation. The file must therefore contain a record for every possible key. Although situations suitable for direct hashing are limited, it can be very powerful, because it guarantees that there are no synonyms or collisions </a:t>
            </a:r>
            <a:r>
              <a:rPr lang="en-US" sz="2800" b="0" dirty="0" smtClean="0">
                <a:latin typeface="Times New Roman" panose="02020603050405020304" pitchFamily="18" charset="0"/>
              </a:rPr>
              <a:t>as </a:t>
            </a:r>
            <a:r>
              <a:rPr lang="en-US" sz="2800" b="0" dirty="0">
                <a:latin typeface="Times New Roman" panose="02020603050405020304" pitchFamily="18" charset="0"/>
              </a:rPr>
              <a:t>with other methods.</a:t>
            </a:r>
          </a:p>
        </p:txBody>
      </p:sp>
    </p:spTree>
    <p:extLst>
      <p:ext uri="{BB962C8B-B14F-4D97-AF65-F5344CB8AC3E}">
        <p14:creationId xmlns:p14="http://schemas.microsoft.com/office/powerpoint/2010/main" val="13290479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sz="1200">
                <a:solidFill>
                  <a:schemeClr val="bg2"/>
                </a:solidFill>
              </a:rPr>
              <a:t>13.</a:t>
            </a:r>
            <a:fld id="{279AC984-43B4-4510-8D77-D969323A1AD5}" type="slidenum">
              <a:rPr lang="en-US" sz="1200">
                <a:solidFill>
                  <a:schemeClr val="bg2"/>
                </a:solidFill>
              </a:rPr>
              <a:pPr/>
              <a:t>25</a:t>
            </a:fld>
            <a:endParaRPr lang="en-US" sz="1200">
              <a:solidFill>
                <a:schemeClr val="bg2"/>
              </a:solidFill>
            </a:endParaRPr>
          </a:p>
        </p:txBody>
      </p:sp>
      <p:sp>
        <p:nvSpPr>
          <p:cNvPr id="19459" name="Text Box 7"/>
          <p:cNvSpPr txBox="1">
            <a:spLocks noChangeArrowheads="1"/>
          </p:cNvSpPr>
          <p:nvPr/>
        </p:nvSpPr>
        <p:spPr bwMode="auto">
          <a:xfrm>
            <a:off x="2651125" y="5943600"/>
            <a:ext cx="3394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sz="2400">
                <a:solidFill>
                  <a:schemeClr val="folHlink"/>
                </a:solidFill>
                <a:latin typeface="Times New Roman" panose="02020603050405020304" pitchFamily="18" charset="0"/>
              </a:rPr>
              <a:t>Figure 13.8  </a:t>
            </a:r>
            <a:r>
              <a:rPr lang="en-US" sz="2000">
                <a:latin typeface="Times New Roman" panose="02020603050405020304" pitchFamily="18" charset="0"/>
              </a:rPr>
              <a:t>Direct hashing</a:t>
            </a:r>
          </a:p>
        </p:txBody>
      </p:sp>
      <p:pic>
        <p:nvPicPr>
          <p:cNvPr id="19460"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850" y="1038225"/>
            <a:ext cx="7550150" cy="437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98823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normAutofit fontScale="70000" lnSpcReduction="20000"/>
          </a:bodyPr>
          <a:lstStyle/>
          <a:p>
            <a:pPr algn="just"/>
            <a:r>
              <a:rPr lang="en-US" sz="4600" b="1" dirty="0"/>
              <a:t>Dynamic Hashing</a:t>
            </a:r>
          </a:p>
          <a:p>
            <a:pPr algn="just"/>
            <a:r>
              <a:rPr lang="en-US" sz="3400" dirty="0"/>
              <a:t>The dynamic hashing method is used to overcome the problems of static hashing like bucket overflow.</a:t>
            </a:r>
          </a:p>
          <a:p>
            <a:pPr algn="just"/>
            <a:r>
              <a:rPr lang="en-US" sz="3400" dirty="0"/>
              <a:t>In this method, data buckets grow or shrink as the records increases or decreases. This method is also known as Extendable hashing method.</a:t>
            </a:r>
          </a:p>
          <a:p>
            <a:pPr algn="just"/>
            <a:r>
              <a:rPr lang="en-US" sz="3400" dirty="0"/>
              <a:t>This method makes hashing dynamic, i.e., it allows insertion or deletion without resulting in poor performance.</a:t>
            </a:r>
          </a:p>
          <a:p>
            <a:pPr algn="just"/>
            <a:r>
              <a:rPr lang="en-US" sz="4600" b="1" dirty="0"/>
              <a:t>How to search a key</a:t>
            </a:r>
          </a:p>
          <a:p>
            <a:pPr algn="just"/>
            <a:r>
              <a:rPr lang="en-US" sz="3400" dirty="0"/>
              <a:t>First, calculate the hash address of the key.</a:t>
            </a:r>
          </a:p>
          <a:p>
            <a:pPr algn="just"/>
            <a:r>
              <a:rPr lang="en-US" sz="3400" dirty="0"/>
              <a:t>Check how many bits are used in the directory, and these bits are called as </a:t>
            </a:r>
            <a:r>
              <a:rPr lang="en-US" sz="3400" dirty="0" err="1"/>
              <a:t>i</a:t>
            </a:r>
            <a:r>
              <a:rPr lang="en-US" sz="3400" dirty="0"/>
              <a:t>.</a:t>
            </a:r>
          </a:p>
          <a:p>
            <a:pPr algn="just"/>
            <a:r>
              <a:rPr lang="en-US" sz="3400" dirty="0"/>
              <a:t>Take the least significant </a:t>
            </a:r>
            <a:r>
              <a:rPr lang="en-US" sz="3400" dirty="0" err="1"/>
              <a:t>i</a:t>
            </a:r>
            <a:r>
              <a:rPr lang="en-US" sz="3400" dirty="0"/>
              <a:t> bits of the hash address. This gives an index of the directory.</a:t>
            </a:r>
          </a:p>
          <a:p>
            <a:pPr algn="just"/>
            <a:r>
              <a:rPr lang="en-US" sz="3400" dirty="0"/>
              <a:t>Now using the index, go to the directory and find bucket address where the record might be.</a:t>
            </a:r>
          </a:p>
          <a:p>
            <a:endParaRPr lang="en-IN" dirty="0"/>
          </a:p>
        </p:txBody>
      </p:sp>
    </p:spTree>
    <p:extLst>
      <p:ext uri="{BB962C8B-B14F-4D97-AF65-F5344CB8AC3E}">
        <p14:creationId xmlns:p14="http://schemas.microsoft.com/office/powerpoint/2010/main" val="41643082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normAutofit/>
          </a:bodyPr>
          <a:lstStyle/>
          <a:p>
            <a:r>
              <a:rPr lang="en-US" b="1" dirty="0"/>
              <a:t>How to insert a new record</a:t>
            </a:r>
          </a:p>
          <a:p>
            <a:pPr algn="just"/>
            <a:r>
              <a:rPr lang="en-US" sz="2000" dirty="0"/>
              <a:t>Firstly, you have to follow the same procedure for retrieval, ending up in some bucket.</a:t>
            </a:r>
          </a:p>
          <a:p>
            <a:pPr algn="just"/>
            <a:r>
              <a:rPr lang="en-US" sz="2000" dirty="0"/>
              <a:t>If there is still space in that bucket, then place the record in it.</a:t>
            </a:r>
          </a:p>
          <a:p>
            <a:pPr algn="just"/>
            <a:r>
              <a:rPr lang="en-US" sz="2000" dirty="0"/>
              <a:t>If the bucket is full, then we will split the bucket and redistribute the records.</a:t>
            </a:r>
          </a:p>
          <a:p>
            <a:pPr algn="just"/>
            <a:endParaRPr lang="en-US" sz="2000" dirty="0"/>
          </a:p>
          <a:p>
            <a:endParaRPr lang="en-IN" dirty="0"/>
          </a:p>
        </p:txBody>
      </p:sp>
    </p:spTree>
    <p:extLst>
      <p:ext uri="{BB962C8B-B14F-4D97-AF65-F5344CB8AC3E}">
        <p14:creationId xmlns:p14="http://schemas.microsoft.com/office/powerpoint/2010/main" val="12173046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81000"/>
            <a:ext cx="8229600" cy="6248400"/>
          </a:xfrm>
        </p:spPr>
        <p:txBody>
          <a:bodyPr/>
          <a:lstStyle/>
          <a:p>
            <a:pPr algn="just"/>
            <a:r>
              <a:rPr lang="en-US" sz="2000" dirty="0"/>
              <a:t>For example:</a:t>
            </a:r>
          </a:p>
          <a:p>
            <a:pPr algn="just"/>
            <a:r>
              <a:rPr lang="en-US" sz="2000" dirty="0"/>
              <a:t>Consider the following grouping of keys into buckets, depending on the prefix of their hash address:</a:t>
            </a:r>
          </a:p>
          <a:p>
            <a:endParaRPr lang="en-IN" dirty="0"/>
          </a:p>
        </p:txBody>
      </p:sp>
      <p:pic>
        <p:nvPicPr>
          <p:cNvPr id="4" name="Picture 3"/>
          <p:cNvPicPr>
            <a:picLocks noChangeAspect="1"/>
          </p:cNvPicPr>
          <p:nvPr/>
        </p:nvPicPr>
        <p:blipFill>
          <a:blip r:embed="rId2"/>
          <a:stretch>
            <a:fillRect/>
          </a:stretch>
        </p:blipFill>
        <p:spPr>
          <a:xfrm>
            <a:off x="457200" y="1447800"/>
            <a:ext cx="8439150" cy="5029200"/>
          </a:xfrm>
          <a:prstGeom prst="rect">
            <a:avLst/>
          </a:prstGeom>
        </p:spPr>
      </p:pic>
    </p:spTree>
    <p:extLst>
      <p:ext uri="{BB962C8B-B14F-4D97-AF65-F5344CB8AC3E}">
        <p14:creationId xmlns:p14="http://schemas.microsoft.com/office/powerpoint/2010/main" val="2253611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04800" y="304800"/>
            <a:ext cx="8686800" cy="6324600"/>
          </a:xfrm>
          <a:prstGeom prst="rect">
            <a:avLst/>
          </a:prstGeom>
        </p:spPr>
      </p:pic>
    </p:spTree>
    <p:extLst>
      <p:ext uri="{BB962C8B-B14F-4D97-AF65-F5344CB8AC3E}">
        <p14:creationId xmlns:p14="http://schemas.microsoft.com/office/powerpoint/2010/main" val="1200210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08630" y="533400"/>
            <a:ext cx="7195782" cy="5715000"/>
          </a:xfrm>
          <a:prstGeom prst="rect">
            <a:avLst/>
          </a:prstGeom>
        </p:spPr>
      </p:pic>
    </p:spTree>
    <p:extLst>
      <p:ext uri="{BB962C8B-B14F-4D97-AF65-F5344CB8AC3E}">
        <p14:creationId xmlns:p14="http://schemas.microsoft.com/office/powerpoint/2010/main" val="32278902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6019800"/>
          </a:xfrm>
        </p:spPr>
        <p:txBody>
          <a:bodyPr>
            <a:normAutofit fontScale="32500" lnSpcReduction="20000"/>
          </a:bodyPr>
          <a:lstStyle/>
          <a:p>
            <a:pPr algn="just"/>
            <a:r>
              <a:rPr lang="en-US" sz="8600" b="1" dirty="0"/>
              <a:t>Advantages of dynamic hashing</a:t>
            </a:r>
          </a:p>
          <a:p>
            <a:pPr algn="just"/>
            <a:r>
              <a:rPr lang="en-US" sz="7400" dirty="0"/>
              <a:t>In this method, the performance does not decrease as the data grows in the system. It simply increases the size of memory to accommodate the data.</a:t>
            </a:r>
          </a:p>
          <a:p>
            <a:pPr algn="just"/>
            <a:r>
              <a:rPr lang="en-US" sz="7400" dirty="0"/>
              <a:t>In this method, memory is well utilized as it grows and shrinks with the data. There will not be any unused memory lying.</a:t>
            </a:r>
          </a:p>
          <a:p>
            <a:pPr algn="just"/>
            <a:r>
              <a:rPr lang="en-US" sz="7400" dirty="0"/>
              <a:t>This method is good for the dynamic database where data grows and shrinks frequently</a:t>
            </a:r>
            <a:r>
              <a:rPr lang="en-US" sz="7400" dirty="0" smtClean="0"/>
              <a:t>.</a:t>
            </a:r>
          </a:p>
          <a:p>
            <a:pPr marL="0" indent="0" algn="just">
              <a:buNone/>
            </a:pPr>
            <a:endParaRPr lang="en-US" sz="6000" dirty="0"/>
          </a:p>
          <a:p>
            <a:pPr algn="just"/>
            <a:r>
              <a:rPr lang="en-US" sz="9800" b="1" dirty="0"/>
              <a:t>Disadvantages of dynamic hashing</a:t>
            </a:r>
          </a:p>
          <a:p>
            <a:pPr algn="just"/>
            <a:r>
              <a:rPr lang="en-US" sz="6500" dirty="0"/>
              <a:t>In this method, if the data size increases then the bucket size is also increased. These addresses of data will be maintained in the bucket address table. This is because the data address will keep changing as buckets grow and shrink. If there is a huge increase in data, maintaining the bucket address table becomes tedious.</a:t>
            </a:r>
          </a:p>
          <a:p>
            <a:pPr algn="just"/>
            <a:r>
              <a:rPr lang="en-US" sz="6500" dirty="0"/>
              <a:t>In this case, the bucket overflow situation will also occur. But it might take little time to reach this situation than static hashing.</a:t>
            </a:r>
          </a:p>
          <a:p>
            <a:pPr marL="0" indent="0">
              <a:buNone/>
            </a:pPr>
            <a:r>
              <a:rPr lang="en-US" dirty="0"/>
              <a:t/>
            </a:r>
            <a:br>
              <a:rPr lang="en-US" dirty="0"/>
            </a:br>
            <a:endParaRPr lang="en-IN" dirty="0"/>
          </a:p>
        </p:txBody>
      </p:sp>
    </p:spTree>
    <p:extLst>
      <p:ext uri="{BB962C8B-B14F-4D97-AF65-F5344CB8AC3E}">
        <p14:creationId xmlns:p14="http://schemas.microsoft.com/office/powerpoint/2010/main" val="12772903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Directory Less Dynamic </a:t>
            </a:r>
            <a:r>
              <a:rPr lang="en-IN" dirty="0" smtClean="0"/>
              <a:t>Hashing</a:t>
            </a:r>
            <a:endParaRPr lang="en-IN" dirty="0"/>
          </a:p>
        </p:txBody>
      </p:sp>
      <p:sp>
        <p:nvSpPr>
          <p:cNvPr id="3" name="Content Placeholder 2"/>
          <p:cNvSpPr>
            <a:spLocks noGrp="1"/>
          </p:cNvSpPr>
          <p:nvPr>
            <p:ph idx="1"/>
          </p:nvPr>
        </p:nvSpPr>
        <p:spPr/>
        <p:txBody>
          <a:bodyPr>
            <a:normAutofit fontScale="92500" lnSpcReduction="10000"/>
          </a:bodyPr>
          <a:lstStyle/>
          <a:p>
            <a:pPr algn="just"/>
            <a:r>
              <a:rPr lang="en-US" dirty="0"/>
              <a:t>The previous section assumed the existence of a directory that points to pages. </a:t>
            </a:r>
            <a:endParaRPr lang="en-US" dirty="0" smtClean="0"/>
          </a:p>
          <a:p>
            <a:pPr algn="just"/>
            <a:r>
              <a:rPr lang="en-US" dirty="0" smtClean="0"/>
              <a:t>If we </a:t>
            </a:r>
            <a:r>
              <a:rPr lang="en-US" dirty="0"/>
              <a:t>have a continuous address space large enough to hold all the records. </a:t>
            </a:r>
            <a:r>
              <a:rPr lang="en-US" dirty="0" smtClean="0"/>
              <a:t>We </a:t>
            </a:r>
            <a:r>
              <a:rPr lang="en-US" dirty="0"/>
              <a:t>can eliminate the directory. </a:t>
            </a:r>
            <a:endParaRPr lang="en-US" dirty="0" smtClean="0"/>
          </a:p>
          <a:p>
            <a:pPr algn="just"/>
            <a:r>
              <a:rPr lang="en-US" dirty="0" smtClean="0"/>
              <a:t>In </a:t>
            </a:r>
            <a:r>
              <a:rPr lang="en-US" dirty="0"/>
              <a:t>effect, this leaves it to the operating system to break the address space into pages and to manage moving them into and out of memory. </a:t>
            </a:r>
            <a:endParaRPr lang="en-US" dirty="0" smtClean="0"/>
          </a:p>
          <a:p>
            <a:pPr algn="just"/>
            <a:r>
              <a:rPr lang="en-US" dirty="0" smtClean="0"/>
              <a:t>This </a:t>
            </a:r>
            <a:r>
              <a:rPr lang="en-US" dirty="0"/>
              <a:t>scheme is referred to as directory less hashing or linear hashing.</a:t>
            </a:r>
            <a:endParaRPr lang="en-IN" dirty="0"/>
          </a:p>
        </p:txBody>
      </p:sp>
    </p:spTree>
    <p:extLst>
      <p:ext uri="{BB962C8B-B14F-4D97-AF65-F5344CB8AC3E}">
        <p14:creationId xmlns:p14="http://schemas.microsoft.com/office/powerpoint/2010/main" val="32963093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533400"/>
            <a:ext cx="4114800" cy="5715000"/>
          </a:xfrm>
        </p:spPr>
        <p:txBody>
          <a:bodyPr>
            <a:normAutofit fontScale="70000" lnSpcReduction="20000"/>
          </a:bodyPr>
          <a:lstStyle/>
          <a:p>
            <a:pPr algn="just"/>
            <a:r>
              <a:rPr lang="en-US" dirty="0"/>
              <a:t>Consider the </a:t>
            </a:r>
            <a:r>
              <a:rPr lang="en-US" dirty="0" smtClean="0"/>
              <a:t>Figure </a:t>
            </a:r>
            <a:r>
              <a:rPr lang="en-US" dirty="0"/>
              <a:t>(a), which has two levels and indexes four pages. </a:t>
            </a:r>
            <a:endParaRPr lang="en-US" dirty="0" smtClean="0"/>
          </a:p>
          <a:p>
            <a:pPr algn="just"/>
            <a:r>
              <a:rPr lang="en-US" dirty="0" smtClean="0"/>
              <a:t>In</a:t>
            </a:r>
            <a:r>
              <a:rPr lang="en-US" dirty="0"/>
              <a:t> the new method, the two-bit addresses are the actual addresses of these </a:t>
            </a:r>
            <a:r>
              <a:rPr lang="en-US" dirty="0" smtClean="0"/>
              <a:t>pages. </a:t>
            </a:r>
          </a:p>
          <a:p>
            <a:pPr algn="just"/>
            <a:r>
              <a:rPr lang="en-US" dirty="0" smtClean="0"/>
              <a:t>Thus</a:t>
            </a:r>
            <a:r>
              <a:rPr lang="en-US" dirty="0"/>
              <a:t>, the hash function delivers the actual address of a page </a:t>
            </a:r>
            <a:r>
              <a:rPr lang="en-US" dirty="0"/>
              <a:t>containing</a:t>
            </a:r>
            <a:r>
              <a:rPr lang="en-US" dirty="0"/>
              <a:t> the key. </a:t>
            </a:r>
            <a:endParaRPr lang="en-US" dirty="0" smtClean="0"/>
          </a:p>
          <a:p>
            <a:pPr algn="just"/>
            <a:r>
              <a:rPr lang="en-US" dirty="0"/>
              <a:t>E</a:t>
            </a:r>
            <a:r>
              <a:rPr lang="en-US" dirty="0" smtClean="0"/>
              <a:t>very </a:t>
            </a:r>
            <a:r>
              <a:rPr lang="en-US" dirty="0"/>
              <a:t>value produced by the hash function must point to an actual page. </a:t>
            </a:r>
            <a:endParaRPr lang="en-US" dirty="0" smtClean="0"/>
          </a:p>
          <a:p>
            <a:pPr algn="just"/>
            <a:r>
              <a:rPr lang="en-US" dirty="0" smtClean="0"/>
              <a:t>In </a:t>
            </a:r>
            <a:r>
              <a:rPr lang="en-US" dirty="0"/>
              <a:t>contrast to the directory scheme, in which a single page might be pointed at by several directory entries, in the directory less scheme there must exist a unique page for every possible address. </a:t>
            </a:r>
            <a:endParaRPr lang="en-IN" dirty="0"/>
          </a:p>
        </p:txBody>
      </p:sp>
      <p:pic>
        <p:nvPicPr>
          <p:cNvPr id="4" name="Content Placeholder 3"/>
          <p:cNvPicPr>
            <a:picLocks noChangeAspect="1"/>
          </p:cNvPicPr>
          <p:nvPr/>
        </p:nvPicPr>
        <p:blipFill>
          <a:blip r:embed="rId2"/>
          <a:stretch>
            <a:fillRect/>
          </a:stretch>
        </p:blipFill>
        <p:spPr>
          <a:xfrm>
            <a:off x="4648200" y="609600"/>
            <a:ext cx="4114800" cy="5029200"/>
          </a:xfrm>
          <a:prstGeom prst="rect">
            <a:avLst/>
          </a:prstGeom>
        </p:spPr>
      </p:pic>
    </p:spTree>
    <p:extLst>
      <p:ext uri="{BB962C8B-B14F-4D97-AF65-F5344CB8AC3E}">
        <p14:creationId xmlns:p14="http://schemas.microsoft.com/office/powerpoint/2010/main" val="22805503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533400"/>
            <a:ext cx="8229600" cy="4525963"/>
          </a:xfrm>
        </p:spPr>
        <p:txBody>
          <a:bodyPr>
            <a:normAutofit fontScale="77500" lnSpcReduction="20000"/>
          </a:bodyPr>
          <a:lstStyle/>
          <a:p>
            <a:pPr algn="just"/>
            <a:r>
              <a:rPr lang="en-US" dirty="0"/>
              <a:t>What happens when a page overflows? We could double the size of the address space, but this is wasteful. </a:t>
            </a:r>
            <a:endParaRPr lang="en-US" dirty="0" smtClean="0"/>
          </a:p>
          <a:p>
            <a:pPr algn="just"/>
            <a:r>
              <a:rPr lang="en-US" dirty="0" smtClean="0"/>
              <a:t>Instead</a:t>
            </a:r>
            <a:r>
              <a:rPr lang="en-US" dirty="0"/>
              <a:t>,</a:t>
            </a:r>
            <a:r>
              <a:rPr lang="en-US" dirty="0" smtClean="0"/>
              <a:t> </a:t>
            </a:r>
            <a:r>
              <a:rPr lang="en-US" dirty="0"/>
              <a:t>whenever an overflow occurs, we add a new page to the end of the file and divide the identifiers in one of the pages between its original page and the new page. </a:t>
            </a:r>
            <a:endParaRPr lang="en-US" dirty="0" smtClean="0"/>
          </a:p>
          <a:p>
            <a:pPr algn="just"/>
            <a:r>
              <a:rPr lang="en-US" dirty="0" smtClean="0"/>
              <a:t>This </a:t>
            </a:r>
            <a:r>
              <a:rPr lang="en-US" dirty="0"/>
              <a:t>complicates the handling of the family of hash functions somewhat. </a:t>
            </a:r>
            <a:endParaRPr lang="en-US" dirty="0" smtClean="0"/>
          </a:p>
          <a:p>
            <a:pPr algn="just"/>
            <a:r>
              <a:rPr lang="en-US" dirty="0" smtClean="0"/>
              <a:t>However</a:t>
            </a:r>
            <a:r>
              <a:rPr lang="en-US" dirty="0"/>
              <a:t>, If we had simply added one bit to the result of the hash function, the table size would have to be doubled. </a:t>
            </a:r>
            <a:endParaRPr lang="en-US" dirty="0" smtClean="0"/>
          </a:p>
          <a:p>
            <a:pPr algn="just"/>
            <a:r>
              <a:rPr lang="en-US" dirty="0" smtClean="0"/>
              <a:t>By </a:t>
            </a:r>
            <a:r>
              <a:rPr lang="en-US" dirty="0"/>
              <a:t>adding only one page, the hash function must distinguish between pages addressed by r bits and those addressed by r + I bits. </a:t>
            </a:r>
            <a:endParaRPr lang="en-IN" dirty="0"/>
          </a:p>
        </p:txBody>
      </p:sp>
    </p:spTree>
    <p:extLst>
      <p:ext uri="{BB962C8B-B14F-4D97-AF65-F5344CB8AC3E}">
        <p14:creationId xmlns:p14="http://schemas.microsoft.com/office/powerpoint/2010/main" val="37925573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32656"/>
            <a:ext cx="4495800" cy="6825343"/>
          </a:xfrm>
        </p:spPr>
        <p:txBody>
          <a:bodyPr>
            <a:noAutofit/>
          </a:bodyPr>
          <a:lstStyle/>
          <a:p>
            <a:pPr algn="just"/>
            <a:r>
              <a:rPr lang="en-US" sz="1600" dirty="0"/>
              <a:t>It provides an example of directory less hashing after two insertions. Initially, there are four pages, each addressed by two bits (Figure (a). Two of the pages are full, and two have one identifier each. </a:t>
            </a:r>
            <a:endParaRPr lang="en-US" sz="1600" dirty="0" smtClean="0"/>
          </a:p>
          <a:p>
            <a:pPr algn="just"/>
            <a:r>
              <a:rPr lang="en-US" sz="1600" dirty="0" smtClean="0"/>
              <a:t>When </a:t>
            </a:r>
            <a:r>
              <a:rPr lang="en-US" sz="1600" dirty="0"/>
              <a:t>C5 is inserted, it hashes to the page whose address is 10 (Figure (b). Since that page is full, an overflow node is allocated to hold C5. </a:t>
            </a:r>
            <a:endParaRPr lang="en-US" sz="1600" dirty="0" smtClean="0"/>
          </a:p>
          <a:p>
            <a:pPr algn="just"/>
            <a:r>
              <a:rPr lang="en-US" sz="1600" dirty="0" smtClean="0"/>
              <a:t>At </a:t>
            </a:r>
            <a:r>
              <a:rPr lang="en-US" sz="1600" dirty="0"/>
              <a:t>the same time, we add a new page at the end of the storage, rehash the identifiers in the first page, and split them between the first and new page. </a:t>
            </a:r>
            <a:endParaRPr lang="en-US" sz="1600" dirty="0" smtClean="0"/>
          </a:p>
          <a:p>
            <a:pPr algn="just"/>
            <a:r>
              <a:rPr lang="en-US" sz="1600" dirty="0" smtClean="0"/>
              <a:t>Unfortunately</a:t>
            </a:r>
            <a:r>
              <a:rPr lang="en-US" sz="1600" dirty="0"/>
              <a:t>, none of the new identifiers go into the new page. The first page and the new page are now addressed by three bits, not two as shown in Figure (b). </a:t>
            </a:r>
            <a:endParaRPr lang="en-US" sz="1600" dirty="0" smtClean="0"/>
          </a:p>
          <a:p>
            <a:pPr algn="just"/>
            <a:r>
              <a:rPr lang="en-US" sz="1600" dirty="0" smtClean="0"/>
              <a:t>In </a:t>
            </a:r>
            <a:r>
              <a:rPr lang="en-US" sz="1600" dirty="0"/>
              <a:t>the next step, we insert the identifier CI. Since it hashes to the same page as C5, we use another overflow node to store it. </a:t>
            </a:r>
            <a:endParaRPr lang="en-US" sz="1600" dirty="0" smtClean="0"/>
          </a:p>
          <a:p>
            <a:pPr algn="just"/>
            <a:r>
              <a:rPr lang="en-US" sz="1600" dirty="0" smtClean="0"/>
              <a:t>We </a:t>
            </a:r>
            <a:r>
              <a:rPr lang="en-US" sz="1600" dirty="0"/>
              <a:t>add another new page to the end of the file and rehash the identifiers in the second page. </a:t>
            </a:r>
            <a:endParaRPr lang="en-US" sz="1600" dirty="0" smtClean="0"/>
          </a:p>
          <a:p>
            <a:pPr algn="just"/>
            <a:r>
              <a:rPr lang="en-US" sz="1600" dirty="0" smtClean="0"/>
              <a:t>Once </a:t>
            </a:r>
            <a:r>
              <a:rPr lang="en-US" sz="1600" dirty="0"/>
              <a:t>again none go into the new page. </a:t>
            </a:r>
            <a:endParaRPr lang="en-US" sz="1600" dirty="0" smtClean="0"/>
          </a:p>
          <a:p>
            <a:pPr algn="just"/>
            <a:r>
              <a:rPr lang="en-US" sz="1600" dirty="0" smtClean="0"/>
              <a:t>Now </a:t>
            </a:r>
            <a:r>
              <a:rPr lang="en-US" sz="1600" dirty="0"/>
              <a:t>the first two pages and the two new pages are all addressed using three bits. Eventually the number of pages will double, thereby completing one phase. </a:t>
            </a:r>
            <a:endParaRPr lang="en-IN" sz="1600" dirty="0"/>
          </a:p>
        </p:txBody>
      </p:sp>
      <p:pic>
        <p:nvPicPr>
          <p:cNvPr id="4" name="Picture 2" descr="https://www.chelponline.com/wp-content/uploads/2015/11/Capture55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304800"/>
            <a:ext cx="4191000" cy="6019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2583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Bloom Filter</a:t>
            </a:r>
            <a:endParaRPr lang="en-IN" dirty="0"/>
          </a:p>
        </p:txBody>
      </p:sp>
      <p:sp>
        <p:nvSpPr>
          <p:cNvPr id="3" name="Content Placeholder 2"/>
          <p:cNvSpPr>
            <a:spLocks noGrp="1"/>
          </p:cNvSpPr>
          <p:nvPr>
            <p:ph idx="1"/>
          </p:nvPr>
        </p:nvSpPr>
        <p:spPr/>
        <p:txBody>
          <a:bodyPr>
            <a:normAutofit fontScale="92500" lnSpcReduction="20000"/>
          </a:bodyPr>
          <a:lstStyle/>
          <a:p>
            <a:pPr algn="just"/>
            <a:r>
              <a:rPr lang="en-US" dirty="0"/>
              <a:t>A Bloom filter is a </a:t>
            </a:r>
            <a:r>
              <a:rPr lang="en-US" b="1" dirty="0"/>
              <a:t>space-efficient probabilistic</a:t>
            </a:r>
            <a:r>
              <a:rPr lang="en-US" dirty="0"/>
              <a:t> data structure that is used to test whether an element is a member of a set. </a:t>
            </a:r>
            <a:endParaRPr lang="en-US" dirty="0" smtClean="0"/>
          </a:p>
          <a:p>
            <a:pPr algn="just"/>
            <a:r>
              <a:rPr lang="en-US" dirty="0" smtClean="0"/>
              <a:t>For </a:t>
            </a:r>
            <a:r>
              <a:rPr lang="en-US" dirty="0"/>
              <a:t>example, checking availability of username is set membership problem, where the set is the list of all registered username. </a:t>
            </a:r>
            <a:endParaRPr lang="en-US" dirty="0" smtClean="0"/>
          </a:p>
          <a:p>
            <a:pPr algn="just"/>
            <a:r>
              <a:rPr lang="en-US" dirty="0" smtClean="0"/>
              <a:t>The </a:t>
            </a:r>
            <a:r>
              <a:rPr lang="en-US" dirty="0"/>
              <a:t>price we pay for efficiency is that it is probabilistic in nature that means, there might be some False Positive results. </a:t>
            </a:r>
            <a:endParaRPr lang="en-US" dirty="0" smtClean="0"/>
          </a:p>
          <a:p>
            <a:pPr algn="just"/>
            <a:r>
              <a:rPr lang="en-US" b="1" dirty="0" smtClean="0"/>
              <a:t>False </a:t>
            </a:r>
            <a:r>
              <a:rPr lang="en-US" b="1" dirty="0"/>
              <a:t>positive means</a:t>
            </a:r>
            <a:r>
              <a:rPr lang="en-US" dirty="0"/>
              <a:t>, it might tell that given username is already taken but actually it’s not.</a:t>
            </a:r>
            <a:endParaRPr lang="en-IN" dirty="0"/>
          </a:p>
        </p:txBody>
      </p:sp>
    </p:spTree>
    <p:extLst>
      <p:ext uri="{BB962C8B-B14F-4D97-AF65-F5344CB8AC3E}">
        <p14:creationId xmlns:p14="http://schemas.microsoft.com/office/powerpoint/2010/main" val="219768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Interesting Properties of Bloom Filters</a:t>
            </a:r>
            <a:endParaRPr lang="en-IN" dirty="0"/>
          </a:p>
        </p:txBody>
      </p:sp>
      <p:sp>
        <p:nvSpPr>
          <p:cNvPr id="3" name="Content Placeholder 2"/>
          <p:cNvSpPr>
            <a:spLocks noGrp="1"/>
          </p:cNvSpPr>
          <p:nvPr>
            <p:ph idx="1"/>
          </p:nvPr>
        </p:nvSpPr>
        <p:spPr/>
        <p:txBody>
          <a:bodyPr>
            <a:normAutofit fontScale="70000" lnSpcReduction="20000"/>
          </a:bodyPr>
          <a:lstStyle/>
          <a:p>
            <a:pPr algn="just" fontAlgn="base"/>
            <a:r>
              <a:rPr lang="en-US" dirty="0"/>
              <a:t>Unlike a standard hash table, a Bloom filter of a fixed size can represent a set with an arbitrarily large number of elements.</a:t>
            </a:r>
          </a:p>
          <a:p>
            <a:pPr algn="just" fontAlgn="base"/>
            <a:r>
              <a:rPr lang="en-US" dirty="0"/>
              <a:t>Adding an element never fails. However, the false positive rate increases steadily as elements are added until all bits in the filter are set to 1, at which point all queries yield a positive result.</a:t>
            </a:r>
          </a:p>
          <a:p>
            <a:pPr algn="just" fontAlgn="base"/>
            <a:r>
              <a:rPr lang="en-US" dirty="0"/>
              <a:t>Bloom filters never generate </a:t>
            </a:r>
            <a:r>
              <a:rPr lang="en-US" b="1" dirty="0"/>
              <a:t>false negative</a:t>
            </a:r>
            <a:r>
              <a:rPr lang="en-US" dirty="0"/>
              <a:t> result, i.e., telling you that a username doesn’t exist when it actually exists.</a:t>
            </a:r>
          </a:p>
          <a:p>
            <a:pPr algn="just" fontAlgn="base"/>
            <a:r>
              <a:rPr lang="en-US" dirty="0"/>
              <a:t>Deleting elements from filter is not possible because, if we delete a single element by clearing bits at indices generated by k hash functions, it might cause deletion of few other elements. </a:t>
            </a:r>
            <a:endParaRPr lang="en-US" dirty="0" smtClean="0"/>
          </a:p>
          <a:p>
            <a:endParaRPr lang="en-IN" dirty="0"/>
          </a:p>
        </p:txBody>
      </p:sp>
    </p:spTree>
    <p:extLst>
      <p:ext uri="{BB962C8B-B14F-4D97-AF65-F5344CB8AC3E}">
        <p14:creationId xmlns:p14="http://schemas.microsoft.com/office/powerpoint/2010/main" val="31713032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Working of Bloom Filter</a:t>
            </a:r>
            <a:endParaRPr lang="en-IN" dirty="0"/>
          </a:p>
        </p:txBody>
      </p:sp>
      <p:sp>
        <p:nvSpPr>
          <p:cNvPr id="3" name="Content Placeholder 2"/>
          <p:cNvSpPr>
            <a:spLocks noGrp="1"/>
          </p:cNvSpPr>
          <p:nvPr>
            <p:ph idx="1"/>
          </p:nvPr>
        </p:nvSpPr>
        <p:spPr/>
        <p:txBody>
          <a:bodyPr>
            <a:normAutofit fontScale="55000" lnSpcReduction="20000"/>
          </a:bodyPr>
          <a:lstStyle/>
          <a:p>
            <a:pPr algn="just"/>
            <a:r>
              <a:rPr lang="en-US" sz="3600" dirty="0"/>
              <a:t>A empty bloom filter is a </a:t>
            </a:r>
            <a:r>
              <a:rPr lang="en-US" sz="3600" b="1" dirty="0"/>
              <a:t>bit array</a:t>
            </a:r>
            <a:r>
              <a:rPr lang="en-US" sz="3600" dirty="0"/>
              <a:t> of </a:t>
            </a:r>
            <a:r>
              <a:rPr lang="en-US" sz="3600" b="1" dirty="0"/>
              <a:t>m</a:t>
            </a:r>
            <a:r>
              <a:rPr lang="en-US" sz="3600" dirty="0"/>
              <a:t> bits, all set to zero, like this – </a:t>
            </a:r>
            <a:endParaRPr lang="en-US" sz="3600" dirty="0" smtClean="0"/>
          </a:p>
          <a:p>
            <a:pPr algn="just"/>
            <a:r>
              <a:rPr lang="en-US" sz="3600" dirty="0"/>
              <a:t>We need k number of hash functions to calculate the hashes for a given input. When we want to add an item in the filter, the bits at k indices h1(x), h2(x), … </a:t>
            </a:r>
            <a:r>
              <a:rPr lang="en-US" sz="3600" dirty="0" err="1"/>
              <a:t>hk</a:t>
            </a:r>
            <a:r>
              <a:rPr lang="en-US" sz="3600" dirty="0"/>
              <a:t>(x) are set, where indices are calculated using hash functions. </a:t>
            </a:r>
          </a:p>
          <a:p>
            <a:pPr algn="just"/>
            <a:r>
              <a:rPr lang="en-US" sz="3600" dirty="0"/>
              <a:t>Example – Suppose we want to enter “geeks” in the filter, we are using 3 hash functions and a bit array of length 10, all set to 0 initially. First we’ll calculate the hashes as follows:  </a:t>
            </a:r>
          </a:p>
          <a:p>
            <a:pPr algn="just"/>
            <a:endParaRPr lang="en-US" sz="3600" dirty="0"/>
          </a:p>
          <a:p>
            <a:pPr algn="just"/>
            <a:r>
              <a:rPr lang="en-US" sz="3600" dirty="0"/>
              <a:t>h1(“geeks”) % 10 = 1</a:t>
            </a:r>
          </a:p>
          <a:p>
            <a:pPr algn="just"/>
            <a:r>
              <a:rPr lang="en-US" sz="3600" dirty="0"/>
              <a:t>h2(“geeks”) % 10 = 4</a:t>
            </a:r>
          </a:p>
          <a:p>
            <a:pPr algn="just"/>
            <a:r>
              <a:rPr lang="en-US" sz="3600" dirty="0"/>
              <a:t>h3(“geeks”) % 10 = 7</a:t>
            </a:r>
          </a:p>
          <a:p>
            <a:pPr algn="just"/>
            <a:r>
              <a:rPr lang="en-US" sz="3600" dirty="0" smtClean="0"/>
              <a:t>Note</a:t>
            </a:r>
            <a:r>
              <a:rPr lang="en-US" sz="3600" dirty="0"/>
              <a:t>: These outputs are random for explanation only. </a:t>
            </a:r>
          </a:p>
          <a:p>
            <a:pPr algn="just"/>
            <a:r>
              <a:rPr lang="en-US" sz="3600" dirty="0"/>
              <a:t>Now we will set the bits at indices 1, 4 and 7 to 1 </a:t>
            </a:r>
            <a:r>
              <a:rPr lang="en-US" sz="3600" dirty="0" smtClean="0"/>
              <a:t>.</a:t>
            </a:r>
            <a:endParaRPr lang="en-US" sz="3600" dirty="0"/>
          </a:p>
          <a:p>
            <a:pPr marL="0" indent="0">
              <a:buNone/>
            </a:pPr>
            <a:r>
              <a:rPr lang="en-US" dirty="0"/>
              <a:t/>
            </a:r>
            <a:br>
              <a:rPr lang="en-US" dirty="0"/>
            </a:br>
            <a:r>
              <a:rPr lang="en-US" dirty="0"/>
              <a:t> </a:t>
            </a:r>
            <a:endParaRPr lang="en-IN" dirty="0"/>
          </a:p>
        </p:txBody>
      </p:sp>
      <p:pic>
        <p:nvPicPr>
          <p:cNvPr id="5" name="Picture 4"/>
          <p:cNvPicPr>
            <a:picLocks noChangeAspect="1"/>
          </p:cNvPicPr>
          <p:nvPr/>
        </p:nvPicPr>
        <p:blipFill>
          <a:blip r:embed="rId2"/>
          <a:stretch>
            <a:fillRect/>
          </a:stretch>
        </p:blipFill>
        <p:spPr>
          <a:xfrm>
            <a:off x="3048000" y="3673474"/>
            <a:ext cx="2857500" cy="533400"/>
          </a:xfrm>
          <a:prstGeom prst="rect">
            <a:avLst/>
          </a:prstGeom>
        </p:spPr>
      </p:pic>
      <p:pic>
        <p:nvPicPr>
          <p:cNvPr id="6" name="Picture 5"/>
          <p:cNvPicPr>
            <a:picLocks noChangeAspect="1"/>
          </p:cNvPicPr>
          <p:nvPr/>
        </p:nvPicPr>
        <p:blipFill>
          <a:blip r:embed="rId3"/>
          <a:stretch>
            <a:fillRect/>
          </a:stretch>
        </p:blipFill>
        <p:spPr>
          <a:xfrm>
            <a:off x="5905500" y="3830524"/>
            <a:ext cx="2857500" cy="1019175"/>
          </a:xfrm>
          <a:prstGeom prst="rect">
            <a:avLst/>
          </a:prstGeom>
        </p:spPr>
      </p:pic>
    </p:spTree>
    <p:extLst>
      <p:ext uri="{BB962C8B-B14F-4D97-AF65-F5344CB8AC3E}">
        <p14:creationId xmlns:p14="http://schemas.microsoft.com/office/powerpoint/2010/main" val="27026148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95400"/>
            <a:ext cx="8229600" cy="4830763"/>
          </a:xfrm>
        </p:spPr>
        <p:txBody>
          <a:bodyPr>
            <a:normAutofit fontScale="92500" lnSpcReduction="10000"/>
          </a:bodyPr>
          <a:lstStyle/>
          <a:p>
            <a:r>
              <a:rPr lang="en-US" dirty="0"/>
              <a:t>Again we want to enter “nerd”, similarly, we’ll calculate hashes </a:t>
            </a:r>
            <a:endParaRPr lang="en-US" dirty="0" smtClean="0"/>
          </a:p>
          <a:p>
            <a:endParaRPr lang="en-US" dirty="0"/>
          </a:p>
          <a:p>
            <a:endParaRPr lang="en-US" dirty="0"/>
          </a:p>
          <a:p>
            <a:endParaRPr lang="en-US" dirty="0"/>
          </a:p>
          <a:p>
            <a:r>
              <a:rPr lang="en-US" dirty="0"/>
              <a:t>h1(“nerd”) % 10 = 3</a:t>
            </a:r>
          </a:p>
          <a:p>
            <a:r>
              <a:rPr lang="en-US" dirty="0"/>
              <a:t>h2(“nerd”) % 10 = 5</a:t>
            </a:r>
          </a:p>
          <a:p>
            <a:r>
              <a:rPr lang="en-US" dirty="0"/>
              <a:t>h3(“nerd”) % 10 = 4</a:t>
            </a:r>
          </a:p>
          <a:p>
            <a:r>
              <a:rPr lang="en-US" dirty="0"/>
              <a:t>Set the bits at indices 3, 5 and 4 to 1 </a:t>
            </a:r>
            <a:endParaRPr lang="en-IN" dirty="0"/>
          </a:p>
        </p:txBody>
      </p:sp>
      <p:pic>
        <p:nvPicPr>
          <p:cNvPr id="5" name="Picture 4"/>
          <p:cNvPicPr>
            <a:picLocks noChangeAspect="1"/>
          </p:cNvPicPr>
          <p:nvPr/>
        </p:nvPicPr>
        <p:blipFill>
          <a:blip r:embed="rId2"/>
          <a:stretch>
            <a:fillRect/>
          </a:stretch>
        </p:blipFill>
        <p:spPr>
          <a:xfrm>
            <a:off x="3429000" y="2362200"/>
            <a:ext cx="2857500" cy="1085850"/>
          </a:xfrm>
          <a:prstGeom prst="rect">
            <a:avLst/>
          </a:prstGeom>
        </p:spPr>
      </p:pic>
    </p:spTree>
    <p:extLst>
      <p:ext uri="{BB962C8B-B14F-4D97-AF65-F5344CB8AC3E}">
        <p14:creationId xmlns:p14="http://schemas.microsoft.com/office/powerpoint/2010/main" val="36850270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5364163"/>
          </a:xfrm>
        </p:spPr>
        <p:txBody>
          <a:bodyPr>
            <a:normAutofit/>
          </a:bodyPr>
          <a:lstStyle/>
          <a:p>
            <a:pPr algn="just"/>
            <a:r>
              <a:rPr lang="en-US" sz="2000" dirty="0"/>
              <a:t>Now if we want to check “geeks” is present in filter or not. We’ll do the same process but this time in reverse order. </a:t>
            </a:r>
            <a:endParaRPr lang="en-US" sz="2000" dirty="0" smtClean="0"/>
          </a:p>
          <a:p>
            <a:pPr algn="just"/>
            <a:r>
              <a:rPr lang="en-US" sz="2000" dirty="0" smtClean="0"/>
              <a:t>We </a:t>
            </a:r>
            <a:r>
              <a:rPr lang="en-US" sz="2000" dirty="0"/>
              <a:t>calculate respective hashes using h1, h2 and h3 and check if all these indices are set to 1 in the bit array. </a:t>
            </a:r>
            <a:endParaRPr lang="en-US" sz="2000" dirty="0" smtClean="0"/>
          </a:p>
          <a:p>
            <a:pPr algn="just"/>
            <a:r>
              <a:rPr lang="en-US" sz="2000" dirty="0" smtClean="0"/>
              <a:t>If </a:t>
            </a:r>
            <a:r>
              <a:rPr lang="en-US" sz="2000" dirty="0"/>
              <a:t>all the bits are set then we can say that “geeks” is </a:t>
            </a:r>
            <a:r>
              <a:rPr lang="en-US" sz="2000" b="1" dirty="0"/>
              <a:t>probably present</a:t>
            </a:r>
            <a:r>
              <a:rPr lang="en-US" sz="2000" dirty="0"/>
              <a:t>. </a:t>
            </a:r>
            <a:endParaRPr lang="en-US" sz="2000" dirty="0" smtClean="0"/>
          </a:p>
          <a:p>
            <a:pPr algn="just"/>
            <a:r>
              <a:rPr lang="en-US" sz="2000" dirty="0" smtClean="0"/>
              <a:t>If </a:t>
            </a:r>
            <a:r>
              <a:rPr lang="en-US" sz="2000" dirty="0"/>
              <a:t>any of the bit at these indices are 0 then “geeks” is </a:t>
            </a:r>
            <a:r>
              <a:rPr lang="en-US" sz="2000" b="1" dirty="0"/>
              <a:t>definitely not present</a:t>
            </a:r>
            <a:r>
              <a:rPr lang="en-US" sz="2000" dirty="0"/>
              <a:t>. </a:t>
            </a:r>
            <a:endParaRPr lang="en-US" sz="2000" dirty="0" smtClean="0"/>
          </a:p>
          <a:p>
            <a:endParaRPr lang="en-US" sz="2000" dirty="0"/>
          </a:p>
          <a:p>
            <a:endParaRPr lang="en-US" sz="2000" dirty="0" smtClean="0"/>
          </a:p>
          <a:p>
            <a:endParaRPr lang="en-US" sz="2000" dirty="0"/>
          </a:p>
          <a:p>
            <a:endParaRPr lang="en-US" sz="2000" dirty="0" smtClean="0"/>
          </a:p>
          <a:p>
            <a:endParaRPr lang="en-IN" sz="2000" dirty="0"/>
          </a:p>
        </p:txBody>
      </p:sp>
    </p:spTree>
    <p:extLst>
      <p:ext uri="{BB962C8B-B14F-4D97-AF65-F5344CB8AC3E}">
        <p14:creationId xmlns:p14="http://schemas.microsoft.com/office/powerpoint/2010/main" val="751198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39338" y="508119"/>
            <a:ext cx="7246961" cy="5587881"/>
          </a:xfrm>
          <a:prstGeom prst="rect">
            <a:avLst/>
          </a:prstGeom>
        </p:spPr>
      </p:pic>
    </p:spTree>
    <p:extLst>
      <p:ext uri="{BB962C8B-B14F-4D97-AF65-F5344CB8AC3E}">
        <p14:creationId xmlns:p14="http://schemas.microsoft.com/office/powerpoint/2010/main" val="10608820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731837"/>
            <a:ext cx="8229600" cy="4525963"/>
          </a:xfrm>
        </p:spPr>
        <p:txBody>
          <a:bodyPr>
            <a:normAutofit fontScale="77500" lnSpcReduction="20000"/>
          </a:bodyPr>
          <a:lstStyle/>
          <a:p>
            <a:pPr algn="just"/>
            <a:r>
              <a:rPr lang="en-US" dirty="0"/>
              <a:t>False Positive in Bloom Filters</a:t>
            </a:r>
          </a:p>
          <a:p>
            <a:pPr algn="just"/>
            <a:endParaRPr lang="en-US" dirty="0"/>
          </a:p>
          <a:p>
            <a:pPr algn="just"/>
            <a:r>
              <a:rPr lang="en-US" dirty="0"/>
              <a:t>The question is why we said “probably present”, why this uncertainty. Let’s understand this with an example. Suppose we want to check whether “cat” is present or not. We’ll calculate hashes using h1, h2 and h3  </a:t>
            </a:r>
          </a:p>
          <a:p>
            <a:pPr algn="just"/>
            <a:r>
              <a:rPr lang="en-US" dirty="0"/>
              <a:t>h1(“cat”) % 10 = 1</a:t>
            </a:r>
          </a:p>
          <a:p>
            <a:pPr algn="just"/>
            <a:r>
              <a:rPr lang="en-US" dirty="0"/>
              <a:t>h2(“cat”) % 10 = 3</a:t>
            </a:r>
          </a:p>
          <a:p>
            <a:pPr algn="just"/>
            <a:r>
              <a:rPr lang="en-US" dirty="0"/>
              <a:t>h3(“cat”) % 10 = 7</a:t>
            </a:r>
          </a:p>
          <a:p>
            <a:pPr algn="just"/>
            <a:r>
              <a:rPr lang="en-US" dirty="0"/>
              <a:t>If we check the bit array, bits at these indices are set to 1 but we know that “cat” was never added to the filter. Bit at index 1 and 7 was set when we added “geeks” and bit 3 was set we added “nerd”. </a:t>
            </a:r>
            <a:endParaRPr lang="en-IN" dirty="0"/>
          </a:p>
        </p:txBody>
      </p:sp>
    </p:spTree>
    <p:extLst>
      <p:ext uri="{BB962C8B-B14F-4D97-AF65-F5344CB8AC3E}">
        <p14:creationId xmlns:p14="http://schemas.microsoft.com/office/powerpoint/2010/main" val="2897583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229600" cy="5211763"/>
          </a:xfrm>
        </p:spPr>
        <p:txBody>
          <a:bodyPr>
            <a:normAutofit/>
          </a:bodyPr>
          <a:lstStyle/>
          <a:p>
            <a:pPr algn="just"/>
            <a:r>
              <a:rPr lang="en-US" sz="1800" dirty="0"/>
              <a:t>So, because bits at calculated indices are already set by some other item, bloom filter erroneously claims that “cat” is present and generating a false positive result. </a:t>
            </a:r>
            <a:endParaRPr lang="en-US" sz="1800" dirty="0" smtClean="0"/>
          </a:p>
          <a:p>
            <a:pPr algn="just"/>
            <a:r>
              <a:rPr lang="en-US" sz="1800" dirty="0" smtClean="0"/>
              <a:t>Depending </a:t>
            </a:r>
            <a:r>
              <a:rPr lang="en-US" sz="1800" dirty="0"/>
              <a:t>on the application, it could be huge downside or relatively okay.</a:t>
            </a:r>
            <a:br>
              <a:rPr lang="en-US" sz="1800" dirty="0"/>
            </a:br>
            <a:endParaRPr lang="en-US" sz="1800" dirty="0" smtClean="0"/>
          </a:p>
          <a:p>
            <a:pPr algn="just"/>
            <a:r>
              <a:rPr lang="en-US" sz="1800" dirty="0" smtClean="0"/>
              <a:t>We </a:t>
            </a:r>
            <a:r>
              <a:rPr lang="en-US" sz="1800" dirty="0"/>
              <a:t>can control the probability of getting a false positive by controlling the size of the Bloom filter. </a:t>
            </a:r>
            <a:endParaRPr lang="en-US" sz="1800" dirty="0" smtClean="0"/>
          </a:p>
          <a:p>
            <a:pPr algn="just"/>
            <a:r>
              <a:rPr lang="en-US" sz="1800" dirty="0" smtClean="0"/>
              <a:t>More </a:t>
            </a:r>
            <a:r>
              <a:rPr lang="en-US" sz="1800" dirty="0"/>
              <a:t>space means fewer false positives. </a:t>
            </a:r>
            <a:endParaRPr lang="en-US" sz="1800" dirty="0" smtClean="0"/>
          </a:p>
          <a:p>
            <a:pPr algn="just"/>
            <a:r>
              <a:rPr lang="en-US" sz="1800" dirty="0" smtClean="0"/>
              <a:t>If </a:t>
            </a:r>
            <a:r>
              <a:rPr lang="en-US" sz="1800" dirty="0"/>
              <a:t>we want to decrease probability of false positive result, we have to use more number of hash functions and larger bit array. </a:t>
            </a:r>
            <a:endParaRPr lang="en-US" sz="1800" dirty="0" smtClean="0"/>
          </a:p>
          <a:p>
            <a:endParaRPr lang="en-US" sz="1800" dirty="0"/>
          </a:p>
          <a:p>
            <a:endParaRPr lang="en-US" sz="1800" dirty="0" smtClean="0"/>
          </a:p>
          <a:p>
            <a:endParaRPr lang="en-US" sz="1800" dirty="0"/>
          </a:p>
          <a:p>
            <a:endParaRPr lang="en-US" sz="1800" dirty="0" smtClean="0"/>
          </a:p>
          <a:p>
            <a:endParaRPr lang="en-US" sz="1800" dirty="0"/>
          </a:p>
          <a:p>
            <a:endParaRPr lang="en-US" sz="1800" dirty="0" smtClean="0"/>
          </a:p>
          <a:p>
            <a:endParaRPr lang="en-US" sz="1800" dirty="0" smtClean="0"/>
          </a:p>
          <a:p>
            <a:endParaRPr lang="en-US" sz="1800" dirty="0"/>
          </a:p>
          <a:p>
            <a:endParaRPr lang="en-US" sz="1800" dirty="0" smtClean="0"/>
          </a:p>
          <a:p>
            <a:endParaRPr lang="en-US" sz="1800" dirty="0"/>
          </a:p>
          <a:p>
            <a:endParaRPr lang="en-US" sz="1800" dirty="0" smtClean="0"/>
          </a:p>
          <a:p>
            <a:endParaRPr lang="en-US" sz="1800" dirty="0"/>
          </a:p>
          <a:p>
            <a:endParaRPr lang="en-US" sz="1800" dirty="0" smtClean="0"/>
          </a:p>
          <a:p>
            <a:endParaRPr lang="en-IN" sz="1800" dirty="0"/>
          </a:p>
        </p:txBody>
      </p:sp>
      <p:pic>
        <p:nvPicPr>
          <p:cNvPr id="4" name="Picture 3"/>
          <p:cNvPicPr>
            <a:picLocks noChangeAspect="1"/>
          </p:cNvPicPr>
          <p:nvPr/>
        </p:nvPicPr>
        <p:blipFill>
          <a:blip r:embed="rId2"/>
          <a:stretch>
            <a:fillRect/>
          </a:stretch>
        </p:blipFill>
        <p:spPr>
          <a:xfrm>
            <a:off x="1752600" y="4038600"/>
            <a:ext cx="5638800" cy="1571625"/>
          </a:xfrm>
          <a:prstGeom prst="rect">
            <a:avLst/>
          </a:prstGeom>
        </p:spPr>
      </p:pic>
    </p:spTree>
    <p:extLst>
      <p:ext uri="{BB962C8B-B14F-4D97-AF65-F5344CB8AC3E}">
        <p14:creationId xmlns:p14="http://schemas.microsoft.com/office/powerpoint/2010/main" val="38191276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fontAlgn="base"/>
            <a:r>
              <a:rPr lang="en-US" b="1" dirty="0"/>
              <a:t>Operations that a Bloom Filter supports</a:t>
            </a:r>
            <a:r>
              <a:rPr lang="en-US" dirty="0"/>
              <a:t>  </a:t>
            </a:r>
          </a:p>
          <a:p>
            <a:pPr algn="just" fontAlgn="base"/>
            <a:r>
              <a:rPr lang="en-US" dirty="0"/>
              <a:t>insert(x) : To insert an element in the Bloom Filter.</a:t>
            </a:r>
          </a:p>
          <a:p>
            <a:pPr algn="just" fontAlgn="base"/>
            <a:r>
              <a:rPr lang="en-US" dirty="0"/>
              <a:t>lookup(x) : to check whether an element is already present in Bloom Filter with a positive false probability.</a:t>
            </a:r>
          </a:p>
          <a:p>
            <a:endParaRPr lang="en-IN" dirty="0"/>
          </a:p>
        </p:txBody>
      </p:sp>
    </p:spTree>
    <p:extLst>
      <p:ext uri="{BB962C8B-B14F-4D97-AF65-F5344CB8AC3E}">
        <p14:creationId xmlns:p14="http://schemas.microsoft.com/office/powerpoint/2010/main" val="41532105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229600" cy="5287963"/>
          </a:xfrm>
        </p:spPr>
        <p:txBody>
          <a:bodyPr>
            <a:normAutofit/>
          </a:bodyPr>
          <a:lstStyle/>
          <a:p>
            <a:pPr algn="just" fontAlgn="base"/>
            <a:r>
              <a:rPr lang="en-US" b="1" dirty="0"/>
              <a:t>Choice of Hash Function</a:t>
            </a:r>
            <a:endParaRPr lang="en-US" dirty="0"/>
          </a:p>
          <a:p>
            <a:pPr algn="just" fontAlgn="base"/>
            <a:r>
              <a:rPr lang="en-US" dirty="0"/>
              <a:t>The hash function used in bloom filters should be independent and uniformly distributed. </a:t>
            </a:r>
            <a:endParaRPr lang="en-US" dirty="0" smtClean="0"/>
          </a:p>
          <a:p>
            <a:pPr algn="just" fontAlgn="base"/>
            <a:r>
              <a:rPr lang="en-US" dirty="0" smtClean="0"/>
              <a:t>They </a:t>
            </a:r>
            <a:r>
              <a:rPr lang="en-US" dirty="0"/>
              <a:t>should be fast as possible. </a:t>
            </a:r>
            <a:endParaRPr lang="en-US" dirty="0" smtClean="0"/>
          </a:p>
          <a:p>
            <a:pPr algn="just" fontAlgn="base"/>
            <a:r>
              <a:rPr lang="en-US" dirty="0" smtClean="0"/>
              <a:t>Generating </a:t>
            </a:r>
            <a:r>
              <a:rPr lang="en-US" dirty="0"/>
              <a:t>hash is major operation in bloom filters. </a:t>
            </a:r>
            <a:endParaRPr lang="en-IN" dirty="0"/>
          </a:p>
        </p:txBody>
      </p:sp>
    </p:spTree>
    <p:extLst>
      <p:ext uri="{BB962C8B-B14F-4D97-AF65-F5344CB8AC3E}">
        <p14:creationId xmlns:p14="http://schemas.microsoft.com/office/powerpoint/2010/main" val="1140684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Count Min Sketch </a:t>
            </a:r>
            <a:endParaRPr lang="en-IN" dirty="0"/>
          </a:p>
        </p:txBody>
      </p:sp>
      <p:sp>
        <p:nvSpPr>
          <p:cNvPr id="3" name="Content Placeholder 2"/>
          <p:cNvSpPr>
            <a:spLocks noGrp="1"/>
          </p:cNvSpPr>
          <p:nvPr>
            <p:ph idx="1"/>
          </p:nvPr>
        </p:nvSpPr>
        <p:spPr/>
        <p:txBody>
          <a:bodyPr>
            <a:normAutofit/>
          </a:bodyPr>
          <a:lstStyle/>
          <a:p>
            <a:pPr algn="just"/>
            <a:r>
              <a:rPr lang="en-US" sz="2000" dirty="0"/>
              <a:t>The Count-min sketch is a probabilistic data structure. </a:t>
            </a:r>
            <a:endParaRPr lang="en-US" sz="2000" dirty="0" smtClean="0"/>
          </a:p>
          <a:p>
            <a:pPr algn="just"/>
            <a:r>
              <a:rPr lang="en-US" sz="2000" dirty="0" smtClean="0"/>
              <a:t>The </a:t>
            </a:r>
            <a:r>
              <a:rPr lang="en-US" sz="2000" dirty="0"/>
              <a:t>Count-Min sketch is a simple technique to summarize large amounts of frequency data. </a:t>
            </a:r>
            <a:endParaRPr lang="en-US" sz="2000" dirty="0" smtClean="0"/>
          </a:p>
          <a:p>
            <a:pPr algn="just"/>
            <a:r>
              <a:rPr lang="en-US" sz="2000" dirty="0" smtClean="0"/>
              <a:t>Count-min </a:t>
            </a:r>
            <a:r>
              <a:rPr lang="en-US" sz="2000" dirty="0"/>
              <a:t>sketch algorithm talks about keeping track of the count of things. </a:t>
            </a:r>
            <a:r>
              <a:rPr lang="en-US" sz="2000" dirty="0" err="1"/>
              <a:t>i.e</a:t>
            </a:r>
            <a:r>
              <a:rPr lang="en-US" sz="2000" dirty="0"/>
              <a:t>, How many times an element is present in the set</a:t>
            </a:r>
            <a:r>
              <a:rPr lang="en-US" sz="2000" dirty="0" smtClean="0"/>
              <a:t>.</a:t>
            </a:r>
          </a:p>
          <a:p>
            <a:pPr algn="just"/>
            <a:r>
              <a:rPr lang="en-US" sz="2000" dirty="0"/>
              <a:t>What is Count-min sketch and how does it work? </a:t>
            </a:r>
          </a:p>
          <a:p>
            <a:pPr algn="just"/>
            <a:r>
              <a:rPr lang="en-US" sz="2000" dirty="0"/>
              <a:t>Count-min sketch approach was proposed by Graham </a:t>
            </a:r>
            <a:r>
              <a:rPr lang="en-US" sz="2000" dirty="0" err="1"/>
              <a:t>Cormode</a:t>
            </a:r>
            <a:r>
              <a:rPr lang="en-US" sz="2000" dirty="0"/>
              <a:t> and S. </a:t>
            </a:r>
            <a:r>
              <a:rPr lang="en-US" sz="2000" dirty="0" err="1"/>
              <a:t>Muthukrishnan</a:t>
            </a:r>
            <a:r>
              <a:rPr lang="en-US" sz="2000" dirty="0"/>
              <a:t>. </a:t>
            </a:r>
            <a:endParaRPr lang="en-US" sz="2000" dirty="0" smtClean="0"/>
          </a:p>
          <a:p>
            <a:pPr algn="just"/>
            <a:r>
              <a:rPr lang="en-US" sz="2000" dirty="0" smtClean="0"/>
              <a:t>Count-min </a:t>
            </a:r>
            <a:r>
              <a:rPr lang="en-US" sz="2000" dirty="0"/>
              <a:t>sketch is used to count the frequency of the events on the streaming data. </a:t>
            </a:r>
            <a:endParaRPr lang="en-US" sz="2000" dirty="0" smtClean="0"/>
          </a:p>
          <a:p>
            <a:pPr algn="just"/>
            <a:r>
              <a:rPr lang="en-US" sz="2000" dirty="0" smtClean="0"/>
              <a:t>Count-min </a:t>
            </a:r>
            <a:r>
              <a:rPr lang="en-US" sz="2000" dirty="0"/>
              <a:t>sketch algorithm also works with hash codes. </a:t>
            </a:r>
            <a:endParaRPr lang="en-US" sz="2000" dirty="0" smtClean="0"/>
          </a:p>
          <a:p>
            <a:pPr algn="just"/>
            <a:r>
              <a:rPr lang="en-US" sz="2000" dirty="0" smtClean="0"/>
              <a:t>It </a:t>
            </a:r>
            <a:r>
              <a:rPr lang="en-US" sz="2000" dirty="0"/>
              <a:t>uses multiple hash functions to map these frequencies on to the </a:t>
            </a:r>
            <a:r>
              <a:rPr lang="en-US" sz="2000" dirty="0" smtClean="0"/>
              <a:t>matrix. </a:t>
            </a:r>
            <a:endParaRPr lang="en-IN" sz="2000" dirty="0"/>
          </a:p>
        </p:txBody>
      </p:sp>
    </p:spTree>
    <p:extLst>
      <p:ext uri="{BB962C8B-B14F-4D97-AF65-F5344CB8AC3E}">
        <p14:creationId xmlns:p14="http://schemas.microsoft.com/office/powerpoint/2010/main" val="25831394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09600" y="457200"/>
            <a:ext cx="8000999" cy="6095999"/>
          </a:xfrm>
          <a:prstGeom prst="rect">
            <a:avLst/>
          </a:prstGeom>
        </p:spPr>
      </p:pic>
    </p:spTree>
    <p:extLst>
      <p:ext uri="{BB962C8B-B14F-4D97-AF65-F5344CB8AC3E}">
        <p14:creationId xmlns:p14="http://schemas.microsoft.com/office/powerpoint/2010/main" val="15987144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1000" y="533400"/>
            <a:ext cx="8305799" cy="5943600"/>
          </a:xfrm>
          <a:prstGeom prst="rect">
            <a:avLst/>
          </a:prstGeom>
        </p:spPr>
      </p:pic>
    </p:spTree>
    <p:extLst>
      <p:ext uri="{BB962C8B-B14F-4D97-AF65-F5344CB8AC3E}">
        <p14:creationId xmlns:p14="http://schemas.microsoft.com/office/powerpoint/2010/main" val="41655426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33400" y="581024"/>
            <a:ext cx="8153400" cy="5895975"/>
          </a:xfrm>
          <a:prstGeom prst="rect">
            <a:avLst/>
          </a:prstGeom>
        </p:spPr>
      </p:pic>
    </p:spTree>
    <p:extLst>
      <p:ext uri="{BB962C8B-B14F-4D97-AF65-F5344CB8AC3E}">
        <p14:creationId xmlns:p14="http://schemas.microsoft.com/office/powerpoint/2010/main" val="39937847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09600" y="609600"/>
            <a:ext cx="7848599" cy="5791199"/>
          </a:xfrm>
          <a:prstGeom prst="rect">
            <a:avLst/>
          </a:prstGeom>
        </p:spPr>
      </p:pic>
    </p:spTree>
    <p:extLst>
      <p:ext uri="{BB962C8B-B14F-4D97-AF65-F5344CB8AC3E}">
        <p14:creationId xmlns:p14="http://schemas.microsoft.com/office/powerpoint/2010/main" val="18098440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33400" y="619125"/>
            <a:ext cx="8229600" cy="5705475"/>
          </a:xfrm>
          <a:prstGeom prst="rect">
            <a:avLst/>
          </a:prstGeom>
        </p:spPr>
      </p:pic>
    </p:spTree>
    <p:extLst>
      <p:ext uri="{BB962C8B-B14F-4D97-AF65-F5344CB8AC3E}">
        <p14:creationId xmlns:p14="http://schemas.microsoft.com/office/powerpoint/2010/main" val="2654243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70046" y="313900"/>
            <a:ext cx="7185545" cy="5858300"/>
          </a:xfrm>
          <a:prstGeom prst="rect">
            <a:avLst/>
          </a:prstGeom>
        </p:spPr>
      </p:pic>
    </p:spTree>
    <p:extLst>
      <p:ext uri="{BB962C8B-B14F-4D97-AF65-F5344CB8AC3E}">
        <p14:creationId xmlns:p14="http://schemas.microsoft.com/office/powerpoint/2010/main" val="29651658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09612" y="390525"/>
            <a:ext cx="7724775" cy="6076950"/>
          </a:xfrm>
          <a:prstGeom prst="rect">
            <a:avLst/>
          </a:prstGeom>
        </p:spPr>
      </p:pic>
    </p:spTree>
    <p:extLst>
      <p:ext uri="{BB962C8B-B14F-4D97-AF65-F5344CB8AC3E}">
        <p14:creationId xmlns:p14="http://schemas.microsoft.com/office/powerpoint/2010/main" val="1962508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33400" y="504825"/>
            <a:ext cx="8229600" cy="5848350"/>
          </a:xfrm>
          <a:prstGeom prst="rect">
            <a:avLst/>
          </a:prstGeom>
        </p:spPr>
      </p:pic>
    </p:spTree>
    <p:extLst>
      <p:ext uri="{BB962C8B-B14F-4D97-AF65-F5344CB8AC3E}">
        <p14:creationId xmlns:p14="http://schemas.microsoft.com/office/powerpoint/2010/main" val="11616119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33400" y="762000"/>
            <a:ext cx="8229599" cy="5486400"/>
          </a:xfrm>
          <a:prstGeom prst="rect">
            <a:avLst/>
          </a:prstGeom>
        </p:spPr>
      </p:pic>
    </p:spTree>
    <p:extLst>
      <p:ext uri="{BB962C8B-B14F-4D97-AF65-F5344CB8AC3E}">
        <p14:creationId xmlns:p14="http://schemas.microsoft.com/office/powerpoint/2010/main" val="2381418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90516" y="341195"/>
            <a:ext cx="7451678" cy="5678605"/>
          </a:xfrm>
          <a:prstGeom prst="rect">
            <a:avLst/>
          </a:prstGeom>
        </p:spPr>
      </p:pic>
    </p:spTree>
    <p:extLst>
      <p:ext uri="{BB962C8B-B14F-4D97-AF65-F5344CB8AC3E}">
        <p14:creationId xmlns:p14="http://schemas.microsoft.com/office/powerpoint/2010/main" val="2876491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88159" y="368490"/>
            <a:ext cx="7318612" cy="5803709"/>
          </a:xfrm>
          <a:prstGeom prst="rect">
            <a:avLst/>
          </a:prstGeom>
        </p:spPr>
      </p:pic>
    </p:spTree>
    <p:extLst>
      <p:ext uri="{BB962C8B-B14F-4D97-AF65-F5344CB8AC3E}">
        <p14:creationId xmlns:p14="http://schemas.microsoft.com/office/powerpoint/2010/main" val="411495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07765" y="545405"/>
            <a:ext cx="7475372" cy="2426395"/>
          </a:xfrm>
          <a:prstGeom prst="rect">
            <a:avLst/>
          </a:prstGeom>
        </p:spPr>
      </p:pic>
    </p:spTree>
    <p:extLst>
      <p:ext uri="{BB962C8B-B14F-4D97-AF65-F5344CB8AC3E}">
        <p14:creationId xmlns:p14="http://schemas.microsoft.com/office/powerpoint/2010/main" val="3361678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66800" y="395289"/>
            <a:ext cx="7162799" cy="6005511"/>
          </a:xfrm>
          <a:prstGeom prst="rect">
            <a:avLst/>
          </a:prstGeom>
        </p:spPr>
      </p:pic>
    </p:spTree>
    <p:extLst>
      <p:ext uri="{BB962C8B-B14F-4D97-AF65-F5344CB8AC3E}">
        <p14:creationId xmlns:p14="http://schemas.microsoft.com/office/powerpoint/2010/main" val="37119639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563</TotalTime>
  <Words>1212</Words>
  <Application>Microsoft Office PowerPoint</Application>
  <PresentationFormat>On-screen Show (4:3)</PresentationFormat>
  <Paragraphs>136</Paragraphs>
  <Slides>52</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52</vt:i4>
      </vt:variant>
    </vt:vector>
  </HeadingPairs>
  <TitlesOfParts>
    <vt:vector size="56" baseType="lpstr">
      <vt:lpstr>Arial</vt:lpstr>
      <vt:lpstr>Calibri</vt:lpstr>
      <vt:lpstr>Times New Roman</vt:lpstr>
      <vt:lpstr>Office Theme</vt:lpstr>
      <vt:lpstr>Hash Table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Methods of Hash Function</vt:lpstr>
      <vt:lpstr>PowerPoint Presentation</vt:lpstr>
      <vt:lpstr>PowerPoint Presentation</vt:lpstr>
      <vt:lpstr>PowerPoint Presentation</vt:lpstr>
      <vt:lpstr>PowerPoint Presentation</vt:lpstr>
      <vt:lpstr>PowerPoint Presentation</vt:lpstr>
      <vt:lpstr>Digit Analysis</vt:lpstr>
      <vt:lpstr>Rehashing</vt:lpstr>
      <vt:lpstr>PowerPoint Presentation</vt:lpstr>
      <vt:lpstr>PowerPoint Presentation</vt:lpstr>
      <vt:lpstr>PowerPoint Presentation</vt:lpstr>
      <vt:lpstr>Chaining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Directory Less Dynamic Hashing</vt:lpstr>
      <vt:lpstr>PowerPoint Presentation</vt:lpstr>
      <vt:lpstr>PowerPoint Presentation</vt:lpstr>
      <vt:lpstr>PowerPoint Presentation</vt:lpstr>
      <vt:lpstr>Bloom Filter</vt:lpstr>
      <vt:lpstr>Interesting Properties of Bloom Filters</vt:lpstr>
      <vt:lpstr>Working of Bloom Filter</vt:lpstr>
      <vt:lpstr>PowerPoint Presentation</vt:lpstr>
      <vt:lpstr>PowerPoint Presentation</vt:lpstr>
      <vt:lpstr>PowerPoint Presentation</vt:lpstr>
      <vt:lpstr>PowerPoint Presentation</vt:lpstr>
      <vt:lpstr>PowerPoint Presentation</vt:lpstr>
      <vt:lpstr>PowerPoint Presentation</vt:lpstr>
      <vt:lpstr>Count Min Sketch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Hash Table</dc:title>
  <dc:creator>RBWAGH</dc:creator>
  <cp:lastModifiedBy>rcpit</cp:lastModifiedBy>
  <cp:revision>23</cp:revision>
  <dcterms:created xsi:type="dcterms:W3CDTF">2006-08-16T00:00:00Z</dcterms:created>
  <dcterms:modified xsi:type="dcterms:W3CDTF">2022-12-10T07:08:50Z</dcterms:modified>
</cp:coreProperties>
</file>